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7" r:id="rId1"/>
  </p:sldMasterIdLst>
  <p:notesMasterIdLst>
    <p:notesMasterId r:id="rId7"/>
  </p:notesMasterIdLst>
  <p:sldIdLst>
    <p:sldId id="256" r:id="rId2"/>
    <p:sldId id="259" r:id="rId3"/>
    <p:sldId id="257" r:id="rId4"/>
    <p:sldId id="258" r:id="rId5"/>
    <p:sldId id="261" r:id="rId6"/>
  </p:sldIdLst>
  <p:sldSz cx="9144000" cy="6858000" type="screen4x3"/>
  <p:notesSz cx="6858000" cy="9144000"/>
  <p:custDataLst>
    <p:tags r:id="rId8"/>
  </p:custDataLst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84C5C"/>
    <a:srgbClr val="F8B53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79" autoAdjust="0"/>
    <p:restoredTop sz="94660"/>
  </p:normalViewPr>
  <p:slideViewPr>
    <p:cSldViewPr>
      <p:cViewPr varScale="1">
        <p:scale>
          <a:sx n="52" d="100"/>
          <a:sy n="52" d="100"/>
        </p:scale>
        <p:origin x="-18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F98C4C08-15E2-4039-96A2-73D74F38FF85}" type="datetimeFigureOut">
              <a:rPr lang="ja-JP" altLang="en-US"/>
              <a:pPr>
                <a:defRPr/>
              </a:pPr>
              <a:t>2013/4/17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942DB33-B98C-4BE8-8715-012A8D25F50C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1024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0A143F-11FD-4D0F-BC2B-CE6AA681C6A1}" type="slidenum">
              <a:rPr lang="ja-JP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1126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23C052F-DFA6-4787-B04F-4E02D9E5B848}" type="slidenum">
              <a:rPr lang="ja-JP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1229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E782939-7999-4990-9997-B49126E2E1E4}" type="slidenum">
              <a:rPr lang="ja-JP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133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E7AD5A-D823-4496-8822-EDE19772C85D}" type="slidenum">
              <a:rPr lang="ja-JP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1536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AFD6634-F55F-44C2-9478-D18AED3CBF6C}" type="slidenum">
              <a:rPr lang="ja-JP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ja-JP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F221B-ED8F-41D0-B105-669FCD6BEE82}" type="datetimeFigureOut">
              <a:rPr lang="ja-JP" altLang="en-US"/>
              <a:pPr>
                <a:defRPr/>
              </a:pPr>
              <a:t>2013/4/17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A2D53-E7EB-44DA-9914-12401C34C20D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1482F-772E-40AE-8645-F115702A2A8A}" type="datetimeFigureOut">
              <a:rPr lang="ja-JP" altLang="en-US"/>
              <a:pPr>
                <a:defRPr/>
              </a:pPr>
              <a:t>2013/4/17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794AE-6D8E-44AE-B53B-31E4DD0EAAD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82E49-1F9D-4193-AF87-DF4B536D6FA1}" type="datetimeFigureOut">
              <a:rPr lang="ja-JP" altLang="en-US"/>
              <a:pPr>
                <a:defRPr/>
              </a:pPr>
              <a:t>2013/4/17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0C0BF-58CC-488A-A9CF-5998EE6A27B9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969AC-772D-466C-9454-31C7CA5EA868}" type="datetimeFigureOut">
              <a:rPr lang="ja-JP" altLang="en-US"/>
              <a:pPr>
                <a:defRPr/>
              </a:pPr>
              <a:t>2013/4/17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06DAC-E4E9-47BC-B8B3-6D461765D8F3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17733-F4EB-4F3E-977F-ED1E3F1B0CA4}" type="datetimeFigureOut">
              <a:rPr lang="ja-JP" altLang="en-US"/>
              <a:pPr>
                <a:defRPr/>
              </a:pPr>
              <a:t>2013/4/17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41C8E-4EC6-4BAB-A2F3-79392D57471C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174C3-7D93-443F-9B0B-2AC2AE52489A}" type="datetimeFigureOut">
              <a:rPr lang="ja-JP" altLang="en-US"/>
              <a:pPr>
                <a:defRPr/>
              </a:pPr>
              <a:t>2013/4/17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3FE67-4A7E-46BE-B617-C13F36B5C02F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D2D0D-F584-480E-8765-9AD2E81CA643}" type="datetimeFigureOut">
              <a:rPr lang="ja-JP" altLang="en-US"/>
              <a:pPr>
                <a:defRPr/>
              </a:pPr>
              <a:t>2013/4/17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4CA8B-3FF9-4892-9638-AF4D6B7C87DA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03E0E-7F79-42CF-91E4-E74946DDB150}" type="datetimeFigureOut">
              <a:rPr lang="ja-JP" altLang="en-US"/>
              <a:pPr>
                <a:defRPr/>
              </a:pPr>
              <a:t>2013/4/17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8326C-3A75-4742-8D27-40F5F97CA107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4D11A-23F4-4A9A-A80F-5DD037A9F307}" type="datetimeFigureOut">
              <a:rPr lang="ja-JP" altLang="en-US"/>
              <a:pPr>
                <a:defRPr/>
              </a:pPr>
              <a:t>2013/4/17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71310-52E3-4673-8074-E50564648C5B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9198D-BF8F-46F8-8438-7186495EAAF3}" type="datetimeFigureOut">
              <a:rPr lang="ja-JP" altLang="en-US"/>
              <a:pPr>
                <a:defRPr/>
              </a:pPr>
              <a:t>2013/4/17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202AC-EA63-4AB8-830A-8E170E07DFF6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E94AD-0C76-4915-93A5-C8340FE65CBF}" type="datetimeFigureOut">
              <a:rPr lang="ja-JP" altLang="en-US"/>
              <a:pPr>
                <a:defRPr/>
              </a:pPr>
              <a:t>2013/4/17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3F6AB-04B9-4206-9032-61B88CDCCBC9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0DB8-7FA4-4E2F-BA62-403F537A7D8C}" type="datetimeFigureOut">
              <a:rPr lang="ja-JP" altLang="en-US"/>
              <a:pPr>
                <a:defRPr/>
              </a:pPr>
              <a:t>2013/4/17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0ED40-CEC3-4DCE-B61B-421F68FCE948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5116A0F-2EAC-417E-96C7-4AFA06A3269F}" type="datetimeFigureOut">
              <a:rPr lang="ja-JP" altLang="en-US"/>
              <a:pPr>
                <a:defRPr/>
              </a:pPr>
              <a:t>2013/4/17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566A1DE-201E-48F6-8724-06773E8F6CBF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  <p:sldLayoutId id="2147483849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Relationship Id="rId5" Type="http://schemas.openxmlformats.org/officeDocument/2006/relationships/image" Target="../media/image1.png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Relationship Id="rId6" Type="http://schemas.openxmlformats.org/officeDocument/2006/relationships/image" Target="../media/image5.png"/><Relationship Id="rId5" Type="http://schemas.openxmlformats.org/officeDocument/2006/relationships/hyperlink" Target="http://www.xlsoft.com/jp/index.html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W:\iSpringSolutions\03_Marketing\Web\logo\ispring_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59563" y="260350"/>
            <a:ext cx="21605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87450" y="2276475"/>
            <a:ext cx="5400675" cy="11096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sz="60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itchFamily="50" charset="-128"/>
                <a:ea typeface="MS UI Gothic" pitchFamily="50" charset="-128"/>
              </a:rPr>
              <a:t>iSpring</a:t>
            </a:r>
            <a:r>
              <a:rPr lang="en-US" altLang="ja-JP" sz="6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itchFamily="50" charset="-128"/>
                <a:ea typeface="MS UI Gothic" pitchFamily="50" charset="-128"/>
              </a:rPr>
              <a:t> Pro</a:t>
            </a:r>
            <a:r>
              <a:rPr lang="ja-JP" altLang="en-US" sz="6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itchFamily="50" charset="-128"/>
                <a:ea typeface="MS UI Gothic" pitchFamily="50" charset="-128"/>
              </a:rPr>
              <a:t> </a:t>
            </a:r>
            <a:r>
              <a:rPr lang="en-US" altLang="ja-JP" sz="6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itchFamily="50" charset="-128"/>
                <a:ea typeface="MS UI Gothic" pitchFamily="50" charset="-128"/>
              </a:rPr>
              <a:t>7</a:t>
            </a:r>
            <a:endParaRPr lang="ja-JP" altLang="en-US" sz="60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763713" y="3500438"/>
            <a:ext cx="6767512" cy="576262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altLang="ja-JP" sz="2800" b="1" dirty="0" smtClean="0">
                <a:solidFill>
                  <a:schemeClr val="tx2">
                    <a:lumMod val="75000"/>
                  </a:schemeClr>
                </a:solidFill>
                <a:latin typeface="MS UI Gothic" pitchFamily="50" charset="-128"/>
                <a:ea typeface="MS UI Gothic" pitchFamily="50" charset="-128"/>
              </a:rPr>
              <a:t> </a:t>
            </a:r>
            <a:r>
              <a:rPr lang="en-US" altLang="ja-JP" sz="2700" b="1" dirty="0" smtClean="0">
                <a:solidFill>
                  <a:schemeClr val="tx2">
                    <a:lumMod val="75000"/>
                  </a:schemeClr>
                </a:solidFill>
                <a:latin typeface="Helvetica 55 Roman" pitchFamily="34" charset="0"/>
                <a:ea typeface="MS UI Gothic" pitchFamily="50" charset="-128"/>
              </a:rPr>
              <a:t>PowerPoint</a:t>
            </a:r>
            <a:r>
              <a:rPr lang="en-US" altLang="ja-JP" sz="2700" b="1" dirty="0" smtClean="0">
                <a:solidFill>
                  <a:schemeClr val="tx2">
                    <a:lumMod val="75000"/>
                  </a:schemeClr>
                </a:solidFill>
                <a:latin typeface="MS UI Gothic" pitchFamily="50" charset="-128"/>
                <a:ea typeface="MS UI Gothic" pitchFamily="50" charset="-128"/>
              </a:rPr>
              <a:t> </a:t>
            </a:r>
            <a:r>
              <a:rPr lang="ja-JP" altLang="en-US" sz="2700" b="1" dirty="0" smtClean="0">
                <a:solidFill>
                  <a:schemeClr val="tx2">
                    <a:lumMod val="75000"/>
                  </a:schemeClr>
                </a:solidFill>
                <a:latin typeface="ＭＳ Ｐゴシック" pitchFamily="50" charset="-128"/>
              </a:rPr>
              <a:t>から</a:t>
            </a:r>
            <a:r>
              <a:rPr lang="ja-JP" altLang="en-US" sz="2700" b="1" dirty="0" smtClean="0">
                <a:solidFill>
                  <a:schemeClr val="tx2">
                    <a:lumMod val="75000"/>
                  </a:schemeClr>
                </a:solidFill>
                <a:latin typeface="MS UI Gothic" pitchFamily="50" charset="-128"/>
                <a:ea typeface="MS UI Gothic" pitchFamily="50" charset="-128"/>
              </a:rPr>
              <a:t> </a:t>
            </a:r>
            <a:endParaRPr lang="en-US" altLang="ja-JP" sz="2700" b="1" dirty="0" smtClean="0">
              <a:solidFill>
                <a:schemeClr val="tx2">
                  <a:lumMod val="75000"/>
                </a:schemeClr>
              </a:solidFill>
              <a:latin typeface="MS UI Gothic" pitchFamily="50" charset="-128"/>
              <a:ea typeface="MS UI Gothic" pitchFamily="50" charset="-128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ja-JP" sz="2700" b="1" dirty="0" smtClean="0">
                <a:solidFill>
                  <a:schemeClr val="tx2">
                    <a:lumMod val="75000"/>
                  </a:schemeClr>
                </a:solidFill>
                <a:latin typeface="MS UI Gothic" pitchFamily="50" charset="-128"/>
                <a:ea typeface="MS UI Gothic" pitchFamily="50" charset="-128"/>
              </a:rPr>
              <a:t>   </a:t>
            </a:r>
            <a:r>
              <a:rPr lang="en-US" altLang="ja-JP" sz="2700" b="1" dirty="0" smtClean="0">
                <a:solidFill>
                  <a:schemeClr val="tx2">
                    <a:lumMod val="75000"/>
                  </a:schemeClr>
                </a:solidFill>
                <a:latin typeface="Helvetica 55 Roman" pitchFamily="34" charset="0"/>
                <a:ea typeface="MS UI Gothic" pitchFamily="50" charset="-128"/>
              </a:rPr>
              <a:t>Flash/HTML5</a:t>
            </a:r>
            <a:r>
              <a:rPr lang="en-US" altLang="ja-JP" sz="2700" b="1" dirty="0" smtClean="0">
                <a:solidFill>
                  <a:schemeClr val="tx2">
                    <a:lumMod val="75000"/>
                  </a:schemeClr>
                </a:solidFill>
                <a:latin typeface="MS UI Gothic" pitchFamily="50" charset="-128"/>
                <a:ea typeface="MS UI Gothic" pitchFamily="50" charset="-128"/>
              </a:rPr>
              <a:t> </a:t>
            </a:r>
            <a:r>
              <a:rPr lang="ja-JP" altLang="en-US" sz="2700" b="1" dirty="0" smtClean="0">
                <a:solidFill>
                  <a:schemeClr val="tx2">
                    <a:lumMod val="75000"/>
                  </a:schemeClr>
                </a:solidFill>
                <a:latin typeface="ＭＳ Ｐゴシック" pitchFamily="50" charset="-128"/>
              </a:rPr>
              <a:t>に、らくらく変換 </a:t>
            </a:r>
            <a:r>
              <a:rPr lang="en-US" altLang="ja-JP" sz="2700" b="1" dirty="0" smtClean="0">
                <a:solidFill>
                  <a:schemeClr val="tx2">
                    <a:lumMod val="75000"/>
                  </a:schemeClr>
                </a:solidFill>
                <a:latin typeface="ＭＳ Ｐゴシック" pitchFamily="50" charset="-128"/>
              </a:rPr>
              <a:t>!</a:t>
            </a:r>
            <a:endParaRPr lang="ja-JP" altLang="en-US" sz="2700" b="1" dirty="0">
              <a:solidFill>
                <a:schemeClr val="tx2">
                  <a:lumMod val="75000"/>
                </a:schemeClr>
              </a:solidFill>
              <a:latin typeface="ＭＳ Ｐゴシック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5580063" y="6165850"/>
            <a:ext cx="3205162" cy="431800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2000" b="1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</a:rPr>
              <a:t>エクセルソフト株式会社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3" descr="W:\iSpringSolutions\03_Marketing\Web\logo\ispring_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5463" y="188913"/>
            <a:ext cx="2017712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76375" y="4724400"/>
            <a:ext cx="1465263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 descr="D:\作業用\新製品開拓\iSpringSolutions\ispring\ispring\www.ispringsolutions.com\images\presenter\player_pro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80063" y="4437063"/>
            <a:ext cx="2590800" cy="220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グループ化 10"/>
          <p:cNvGrpSpPr>
            <a:grpSpLocks/>
          </p:cNvGrpSpPr>
          <p:nvPr/>
        </p:nvGrpSpPr>
        <p:grpSpPr bwMode="auto">
          <a:xfrm>
            <a:off x="3203575" y="5013325"/>
            <a:ext cx="2305050" cy="1233488"/>
            <a:chOff x="3203848" y="5013176"/>
            <a:chExt cx="2304256" cy="1233428"/>
          </a:xfrm>
        </p:grpSpPr>
        <p:sp>
          <p:nvSpPr>
            <p:cNvPr id="10" name="ストライプ矢印 9"/>
            <p:cNvSpPr/>
            <p:nvPr/>
          </p:nvSpPr>
          <p:spPr>
            <a:xfrm>
              <a:off x="3635499" y="5013176"/>
              <a:ext cx="1298128" cy="720690"/>
            </a:xfrm>
            <a:prstGeom prst="stripedRightArrow">
              <a:avLst/>
            </a:prstGeom>
            <a:solidFill>
              <a:srgbClr val="FFC000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3203848" y="5876734"/>
              <a:ext cx="2304256" cy="36987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ja-JP" altLang="en-US" b="1" dirty="0">
                  <a:solidFill>
                    <a:schemeClr val="bg1"/>
                  </a:solidFill>
                  <a:latin typeface="Arial" pitchFamily="34" charset="0"/>
                  <a:ea typeface="ＭＳ Ｐゴシック" pitchFamily="50" charset="-128"/>
                </a:rPr>
                <a:t>ワンクリックで変換！</a:t>
              </a:r>
            </a:p>
          </p:txBody>
        </p:sp>
      </p:grp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323850" y="1062038"/>
            <a:ext cx="7632700" cy="9271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ja-JP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PPTX</a:t>
            </a:r>
            <a:r>
              <a:rPr lang="ja-JP" altLang="en-US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ファイルから </a:t>
            </a:r>
            <a:r>
              <a:rPr lang="en-US" altLang="ja-JP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Flash/HTML5 </a:t>
            </a:r>
            <a:r>
              <a:rPr lang="ja-JP" altLang="en-US" sz="36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を作成</a:t>
            </a:r>
          </a:p>
        </p:txBody>
      </p:sp>
      <p:sp>
        <p:nvSpPr>
          <p:cNvPr id="11" name="コンテンツ プレースホルダ 2"/>
          <p:cNvSpPr>
            <a:spLocks noGrp="1"/>
          </p:cNvSpPr>
          <p:nvPr>
            <p:ph idx="1"/>
          </p:nvPr>
        </p:nvSpPr>
        <p:spPr>
          <a:xfrm>
            <a:off x="601663" y="3573463"/>
            <a:ext cx="8542337" cy="1008062"/>
          </a:xfrm>
        </p:spPr>
        <p:txBody>
          <a:bodyPr rtlCol="0">
            <a:noAutofit/>
          </a:bodyPr>
          <a:lstStyle/>
          <a:p>
            <a:pPr marL="274320" indent="-228600" eaLnBrk="1" fontAlgn="auto" hangingPunct="1">
              <a:spcAft>
                <a:spcPts val="0"/>
              </a:spcAft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ja-JP" sz="2700" dirty="0">
                <a:latin typeface="Helvetica 55 Roman" pitchFamily="34" charset="0"/>
              </a:rPr>
              <a:t>Microsoft PowerPoint </a:t>
            </a:r>
            <a:r>
              <a:rPr lang="en-US" altLang="ja-JP" sz="2700" dirty="0" smtClean="0">
                <a:latin typeface="Helvetica 55 Roman" pitchFamily="34" charset="0"/>
              </a:rPr>
              <a:t>2007/2010/2013</a:t>
            </a:r>
            <a:r>
              <a:rPr lang="en-US" altLang="ja-JP" sz="2700" dirty="0" smtClean="0">
                <a:latin typeface="+mn-ea"/>
              </a:rPr>
              <a:t> </a:t>
            </a:r>
            <a:r>
              <a:rPr lang="ja-JP" altLang="en-US" sz="2700" dirty="0" smtClean="0">
                <a:latin typeface="+mn-ea"/>
              </a:rPr>
              <a:t>対応</a:t>
            </a:r>
            <a:endParaRPr lang="ja-JP" altLang="en-US" sz="2700" dirty="0">
              <a:latin typeface="+mn-ea"/>
            </a:endParaRPr>
          </a:p>
        </p:txBody>
      </p:sp>
      <p:sp>
        <p:nvSpPr>
          <p:cNvPr id="12" name="コンテンツ プレースホルダ 2"/>
          <p:cNvSpPr txBox="1">
            <a:spLocks/>
          </p:cNvSpPr>
          <p:nvPr/>
        </p:nvSpPr>
        <p:spPr>
          <a:xfrm>
            <a:off x="623888" y="2249488"/>
            <a:ext cx="8340725" cy="1108075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274320" indent="-2286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ja-JP" sz="3200" dirty="0">
                <a:latin typeface="Helvetica 55 Roman" pitchFamily="34" charset="0"/>
                <a:ea typeface="+mn-ea"/>
              </a:rPr>
              <a:t>PPTX</a:t>
            </a:r>
            <a:r>
              <a:rPr lang="en-US" altLang="ja-JP" sz="3200" dirty="0">
                <a:latin typeface="+mn-ea"/>
                <a:ea typeface="+mn-ea"/>
              </a:rPr>
              <a:t> </a:t>
            </a:r>
            <a:r>
              <a:rPr lang="ja-JP" altLang="en-US" sz="3200" dirty="0">
                <a:latin typeface="+mn-ea"/>
                <a:ea typeface="+mn-ea"/>
              </a:rPr>
              <a:t>ファイルから </a:t>
            </a:r>
            <a:r>
              <a:rPr lang="en-US" altLang="ja-JP" sz="3200" dirty="0">
                <a:latin typeface="Helvetica 65 Medium" pitchFamily="34" charset="0"/>
                <a:ea typeface="+mn-ea"/>
              </a:rPr>
              <a:t>Flash/HTML5</a:t>
            </a:r>
            <a:r>
              <a:rPr lang="ja-JP" altLang="en-US" sz="3200" dirty="0">
                <a:latin typeface="Helvetica 65 Medium" pitchFamily="34" charset="0"/>
                <a:ea typeface="+mn-ea"/>
              </a:rPr>
              <a:t> </a:t>
            </a:r>
            <a:r>
              <a:rPr lang="ja-JP" altLang="en-US" sz="3200" dirty="0">
                <a:latin typeface="+mn-ea"/>
                <a:ea typeface="+mn-ea"/>
              </a:rPr>
              <a:t>の </a:t>
            </a:r>
            <a:endParaRPr lang="en-US" altLang="ja-JP" sz="3200" dirty="0">
              <a:latin typeface="+mn-ea"/>
              <a:ea typeface="+mn-ea"/>
            </a:endParaRPr>
          </a:p>
          <a:p>
            <a:pPr marL="274320" indent="-2286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en-US" altLang="ja-JP" sz="3200" dirty="0">
                <a:latin typeface="Helvetica 55 Roman" pitchFamily="34" charset="0"/>
                <a:ea typeface="+mn-ea"/>
              </a:rPr>
              <a:t>   Web</a:t>
            </a:r>
            <a:r>
              <a:rPr lang="en-US" altLang="ja-JP" sz="3200" dirty="0">
                <a:latin typeface="+mn-ea"/>
                <a:ea typeface="+mn-ea"/>
              </a:rPr>
              <a:t> </a:t>
            </a:r>
            <a:r>
              <a:rPr lang="ja-JP" altLang="en-US" sz="3200" dirty="0">
                <a:latin typeface="+mn-ea"/>
                <a:ea typeface="+mn-ea"/>
              </a:rPr>
              <a:t>コンテンツ、プレゼンテーション、バナーを作成</a:t>
            </a:r>
          </a:p>
        </p:txBody>
      </p:sp>
    </p:spTree>
    <p:custDataLst>
      <p:tags r:id="rId1"/>
    </p:custData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26"/>
          <p:cNvGrpSpPr>
            <a:grpSpLocks/>
          </p:cNvGrpSpPr>
          <p:nvPr/>
        </p:nvGrpSpPr>
        <p:grpSpPr bwMode="auto">
          <a:xfrm>
            <a:off x="4859338" y="2344738"/>
            <a:ext cx="3457575" cy="1223962"/>
            <a:chOff x="4860032" y="2344688"/>
            <a:chExt cx="3456384" cy="1224136"/>
          </a:xfrm>
        </p:grpSpPr>
        <p:sp>
          <p:nvSpPr>
            <p:cNvPr id="23" name="角丸四角形 22"/>
            <p:cNvSpPr/>
            <p:nvPr/>
          </p:nvSpPr>
          <p:spPr>
            <a:xfrm>
              <a:off x="4860032" y="2344688"/>
              <a:ext cx="3456384" cy="1224136"/>
            </a:xfrm>
            <a:prstGeom prst="roundRect">
              <a:avLst/>
            </a:prstGeom>
            <a:solidFill>
              <a:srgbClr val="F8B53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7" name="テキスト プレースホルダ 1"/>
            <p:cNvSpPr txBox="1">
              <a:spLocks/>
            </p:cNvSpPr>
            <p:nvPr/>
          </p:nvSpPr>
          <p:spPr>
            <a:xfrm>
              <a:off x="5220270" y="2708277"/>
              <a:ext cx="2735907" cy="677959"/>
            </a:xfrm>
            <a:prstGeom prst="rect">
              <a:avLst/>
            </a:prstGeom>
          </p:spPr>
          <p:txBody>
            <a:bodyPr>
              <a:normAutofit/>
            </a:bodyPr>
            <a:lstStyle/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2800" b="1" kern="0" dirty="0">
                  <a:solidFill>
                    <a:schemeClr val="bg1"/>
                  </a:solidFill>
                  <a:latin typeface="MS UI Gothic" pitchFamily="50" charset="-128"/>
                  <a:ea typeface="MS UI Gothic" pitchFamily="50" charset="-128"/>
                </a:rPr>
                <a:t>強調 </a:t>
              </a:r>
              <a:r>
                <a:rPr lang="en-US" altLang="ja-JP" sz="2800" b="1" kern="0" dirty="0">
                  <a:solidFill>
                    <a:schemeClr val="bg1"/>
                  </a:solidFill>
                  <a:latin typeface="MS UI Gothic" pitchFamily="50" charset="-128"/>
                  <a:ea typeface="MS UI Gothic" pitchFamily="50" charset="-128"/>
                </a:rPr>
                <a:t>–</a:t>
              </a:r>
              <a:r>
                <a:rPr lang="ja-JP" altLang="en-US" sz="2800" b="1" kern="0" dirty="0">
                  <a:solidFill>
                    <a:schemeClr val="bg1"/>
                  </a:solidFill>
                  <a:latin typeface="MS UI Gothic" pitchFamily="50" charset="-128"/>
                  <a:ea typeface="MS UI Gothic" pitchFamily="50" charset="-128"/>
                </a:rPr>
                <a:t> スピン</a:t>
              </a:r>
            </a:p>
          </p:txBody>
        </p:sp>
      </p:grp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107950" y="601663"/>
            <a:ext cx="8748713" cy="1314450"/>
          </a:xfrm>
        </p:spPr>
        <p:txBody>
          <a:bodyPr rtlCol="0"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ja-JP" altLang="en-US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アニメーション効果 </a:t>
            </a:r>
            <a:r>
              <a:rPr lang="en-US" altLang="ja-JP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ja-JP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ja-JP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  <a:r>
              <a:rPr lang="ja-JP" altLang="en-US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画像切り替え効果に対応</a:t>
            </a:r>
            <a:endParaRPr lang="ja-JP" altLang="en-US" sz="36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グループ化 24"/>
          <p:cNvGrpSpPr>
            <a:grpSpLocks/>
          </p:cNvGrpSpPr>
          <p:nvPr/>
        </p:nvGrpSpPr>
        <p:grpSpPr bwMode="auto">
          <a:xfrm>
            <a:off x="660400" y="4724400"/>
            <a:ext cx="3095625" cy="1225550"/>
            <a:chOff x="660326" y="4725144"/>
            <a:chExt cx="3096344" cy="1224136"/>
          </a:xfrm>
        </p:grpSpPr>
        <p:sp>
          <p:nvSpPr>
            <p:cNvPr id="22" name="角丸四角形 21"/>
            <p:cNvSpPr/>
            <p:nvPr/>
          </p:nvSpPr>
          <p:spPr>
            <a:xfrm>
              <a:off x="660326" y="4725144"/>
              <a:ext cx="3096344" cy="1224136"/>
            </a:xfrm>
            <a:prstGeom prst="roundRect">
              <a:avLst/>
            </a:prstGeom>
            <a:solidFill>
              <a:srgbClr val="F84C5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8" name="テキスト プレースホルダ 1"/>
            <p:cNvSpPr txBox="1">
              <a:spLocks/>
            </p:cNvSpPr>
            <p:nvPr/>
          </p:nvSpPr>
          <p:spPr>
            <a:xfrm>
              <a:off x="900095" y="5013736"/>
              <a:ext cx="2664444" cy="675495"/>
            </a:xfrm>
            <a:prstGeom prst="rect">
              <a:avLst/>
            </a:prstGeom>
          </p:spPr>
          <p:txBody>
            <a:bodyPr>
              <a:normAutofit/>
            </a:bodyPr>
            <a:lstStyle/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2800" b="1" kern="0" dirty="0">
                  <a:solidFill>
                    <a:schemeClr val="bg1"/>
                  </a:solidFill>
                  <a:latin typeface="MS UI Gothic" pitchFamily="50" charset="-128"/>
                  <a:ea typeface="MS UI Gothic" pitchFamily="50" charset="-128"/>
                </a:rPr>
                <a:t>終了</a:t>
              </a:r>
              <a:r>
                <a:rPr lang="en-US" altLang="ja-JP" sz="2800" b="1" kern="0" dirty="0">
                  <a:solidFill>
                    <a:schemeClr val="bg1"/>
                  </a:solidFill>
                  <a:latin typeface="MS UI Gothic" pitchFamily="50" charset="-128"/>
                  <a:ea typeface="MS UI Gothic" pitchFamily="50" charset="-128"/>
                </a:rPr>
                <a:t>-</a:t>
              </a:r>
              <a:r>
                <a:rPr lang="ja-JP" altLang="en-US" sz="2800" b="1" kern="0" dirty="0">
                  <a:solidFill>
                    <a:schemeClr val="bg1"/>
                  </a:solidFill>
                  <a:latin typeface="MS UI Gothic" pitchFamily="50" charset="-128"/>
                  <a:ea typeface="MS UI Gothic" pitchFamily="50" charset="-128"/>
                </a:rPr>
                <a:t> フェード</a:t>
              </a:r>
            </a:p>
          </p:txBody>
        </p:sp>
      </p:grpSp>
      <p:grpSp>
        <p:nvGrpSpPr>
          <p:cNvPr id="5" name="グループ化 25"/>
          <p:cNvGrpSpPr>
            <a:grpSpLocks/>
          </p:cNvGrpSpPr>
          <p:nvPr/>
        </p:nvGrpSpPr>
        <p:grpSpPr bwMode="auto">
          <a:xfrm>
            <a:off x="4932363" y="4724400"/>
            <a:ext cx="3455987" cy="1225550"/>
            <a:chOff x="4932040" y="4725144"/>
            <a:chExt cx="3456385" cy="1224136"/>
          </a:xfrm>
        </p:grpSpPr>
        <p:sp>
          <p:nvSpPr>
            <p:cNvPr id="24" name="角丸四角形 23"/>
            <p:cNvSpPr/>
            <p:nvPr/>
          </p:nvSpPr>
          <p:spPr>
            <a:xfrm>
              <a:off x="4932040" y="4725144"/>
              <a:ext cx="3384940" cy="1224136"/>
            </a:xfrm>
            <a:prstGeom prst="round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9" name="テキスト プレースホルダ 1"/>
            <p:cNvSpPr txBox="1">
              <a:spLocks/>
            </p:cNvSpPr>
            <p:nvPr/>
          </p:nvSpPr>
          <p:spPr>
            <a:xfrm>
              <a:off x="5003485" y="5013736"/>
              <a:ext cx="3384940" cy="675495"/>
            </a:xfrm>
            <a:prstGeom prst="rect">
              <a:avLst/>
            </a:prstGeom>
          </p:spPr>
          <p:txBody>
            <a:bodyPr>
              <a:normAutofit/>
            </a:bodyPr>
            <a:lstStyle/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2200" b="1" kern="0" dirty="0">
                  <a:solidFill>
                    <a:schemeClr val="bg1"/>
                  </a:solidFill>
                  <a:latin typeface="MS UI Gothic" pitchFamily="50" charset="-128"/>
                  <a:ea typeface="MS UI Gothic" pitchFamily="50" charset="-128"/>
                </a:rPr>
                <a:t>その他 </a:t>
              </a:r>
              <a:r>
                <a:rPr lang="en-US" altLang="ja-JP" sz="2200" b="1" kern="0" dirty="0">
                  <a:solidFill>
                    <a:schemeClr val="bg1"/>
                  </a:solidFill>
                  <a:latin typeface="MS UI Gothic" pitchFamily="50" charset="-128"/>
                  <a:ea typeface="MS UI Gothic" pitchFamily="50" charset="-128"/>
                </a:rPr>
                <a:t>–</a:t>
              </a:r>
              <a:r>
                <a:rPr lang="ja-JP" altLang="en-US" sz="2200" b="1" kern="0" dirty="0">
                  <a:solidFill>
                    <a:schemeClr val="bg1"/>
                  </a:solidFill>
                  <a:latin typeface="MS UI Gothic" pitchFamily="50" charset="-128"/>
                  <a:ea typeface="MS UI Gothic" pitchFamily="50" charset="-128"/>
                </a:rPr>
                <a:t> 直線に沿って移動</a:t>
              </a:r>
            </a:p>
          </p:txBody>
        </p:sp>
      </p:grpSp>
      <p:grpSp>
        <p:nvGrpSpPr>
          <p:cNvPr id="6" name="グループ化 31"/>
          <p:cNvGrpSpPr>
            <a:grpSpLocks/>
          </p:cNvGrpSpPr>
          <p:nvPr/>
        </p:nvGrpSpPr>
        <p:grpSpPr bwMode="auto">
          <a:xfrm>
            <a:off x="684213" y="2349500"/>
            <a:ext cx="3095625" cy="1223963"/>
            <a:chOff x="683568" y="2348880"/>
            <a:chExt cx="3096344" cy="1224136"/>
          </a:xfrm>
        </p:grpSpPr>
        <p:sp>
          <p:nvSpPr>
            <p:cNvPr id="30" name="角丸四角形 29"/>
            <p:cNvSpPr/>
            <p:nvPr/>
          </p:nvSpPr>
          <p:spPr>
            <a:xfrm>
              <a:off x="683568" y="2348880"/>
              <a:ext cx="3096344" cy="122413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683568" y="2709294"/>
              <a:ext cx="3096344" cy="52236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2800" b="1" dirty="0">
                  <a:solidFill>
                    <a:schemeClr val="bg1"/>
                  </a:solidFill>
                  <a:latin typeface="+mn-ea"/>
                  <a:ea typeface="+mn-ea"/>
                </a:rPr>
                <a:t>開始 </a:t>
              </a:r>
              <a:r>
                <a:rPr lang="en-US" altLang="ja-JP" sz="2800" b="1" dirty="0">
                  <a:solidFill>
                    <a:schemeClr val="bg1"/>
                  </a:solidFill>
                  <a:latin typeface="+mn-ea"/>
                  <a:ea typeface="+mn-ea"/>
                </a:rPr>
                <a:t>– </a:t>
              </a:r>
              <a:r>
                <a:rPr lang="ja-JP" altLang="en-US" sz="2800" b="1" dirty="0">
                  <a:solidFill>
                    <a:schemeClr val="bg1"/>
                  </a:solidFill>
                  <a:latin typeface="+mn-ea"/>
                  <a:ea typeface="+mn-ea"/>
                </a:rPr>
                <a:t>スライドイン</a:t>
              </a:r>
            </a:p>
          </p:txBody>
        </p:sp>
      </p:grpSp>
      <p:pic>
        <p:nvPicPr>
          <p:cNvPr id="4103" name="Picture 3" descr="W:\iSpringSolutions\03_Marketing\Web\logo\ispring_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5463" y="188913"/>
            <a:ext cx="2017712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4.44444E-6 L -0.31511 4.44444E-6 " pathEditMode="relative" ptsTypes="AA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 1"/>
          <p:cNvSpPr>
            <a:spLocks noGrp="1"/>
          </p:cNvSpPr>
          <p:nvPr>
            <p:ph type="body" idx="1"/>
          </p:nvPr>
        </p:nvSpPr>
        <p:spPr>
          <a:xfrm>
            <a:off x="252413" y="3073400"/>
            <a:ext cx="8280400" cy="647700"/>
          </a:xfrm>
        </p:spPr>
        <p:txBody>
          <a:bodyPr rtlCol="0">
            <a:normAutofit/>
          </a:bodyPr>
          <a:lstStyle/>
          <a:p>
            <a:pPr marL="274320" indent="-228600" eaLnBrk="1" fontAlgn="auto" hangingPunct="1">
              <a:spcAft>
                <a:spcPts val="0"/>
              </a:spcAft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ja-JP" dirty="0" smtClean="0">
                <a:latin typeface="+mn-ea"/>
              </a:rPr>
              <a:t>Flash </a:t>
            </a:r>
            <a:r>
              <a:rPr lang="ja-JP" altLang="en-US" dirty="0" smtClean="0">
                <a:latin typeface="+mn-ea"/>
              </a:rPr>
              <a:t>ムービー、</a:t>
            </a:r>
            <a:r>
              <a:rPr lang="en-US" altLang="ja-JP" dirty="0" smtClean="0">
                <a:latin typeface="+mn-ea"/>
              </a:rPr>
              <a:t>YouTube </a:t>
            </a:r>
            <a:r>
              <a:rPr lang="ja-JP" altLang="en-US" dirty="0" smtClean="0">
                <a:latin typeface="+mn-ea"/>
              </a:rPr>
              <a:t>動画を埋め込み</a:t>
            </a:r>
            <a:endParaRPr lang="en-US" altLang="ja-JP" dirty="0" smtClean="0">
              <a:latin typeface="+mn-ea"/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0" y="1350963"/>
            <a:ext cx="8893175" cy="7826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音声や映像を使用した表現豊かな </a:t>
            </a:r>
            <a:r>
              <a:rPr lang="en-US" altLang="ja-JP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ja-JP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ja-JP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Flash/HTML5 </a:t>
            </a:r>
            <a:r>
              <a:rPr lang="ja-JP" altLang="en-US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を</a:t>
            </a:r>
            <a:r>
              <a:rPr lang="en-US" altLang="ja-JP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endParaRPr lang="ja-JP" altLang="en-US" sz="36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テキスト プレースホルダ 1"/>
          <p:cNvSpPr txBox="1">
            <a:spLocks/>
          </p:cNvSpPr>
          <p:nvPr/>
        </p:nvSpPr>
        <p:spPr>
          <a:xfrm>
            <a:off x="250825" y="2209800"/>
            <a:ext cx="8605838" cy="863600"/>
          </a:xfrm>
          <a:prstGeom prst="rect">
            <a:avLst/>
          </a:prstGeom>
        </p:spPr>
        <p:txBody>
          <a:bodyPr/>
          <a:lstStyle/>
          <a:p>
            <a:pPr marL="274320" indent="-2286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ja-JP" altLang="en-US" sz="3200" dirty="0">
                <a:latin typeface="+mn-ea"/>
                <a:ea typeface="+mn-ea"/>
              </a:rPr>
              <a:t>ナレーションの録音、音楽ファイルのインポート</a:t>
            </a:r>
          </a:p>
        </p:txBody>
      </p:sp>
      <p:pic>
        <p:nvPicPr>
          <p:cNvPr id="2053" name="Picture 5" descr="C:\Users\yurio\AppData\Local\Microsoft\Windows\Temporary Internet Files\Content.IE5\63BEDPCP\MC900389254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8400" y="4437063"/>
            <a:ext cx="1579563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3" descr="W:\iSpringSolutions\03_Marketing\Web\logo\ispring_log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8488" y="188913"/>
            <a:ext cx="2016125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755650" y="765175"/>
            <a:ext cx="5472113" cy="863600"/>
          </a:xfrm>
        </p:spPr>
        <p:txBody>
          <a:bodyPr rtlCol="0"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ja-JP" altLang="en-US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お問い合わせ窓口</a:t>
            </a:r>
            <a:endParaRPr lang="ja-JP" altLang="en-US" sz="36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147" name="Picture 3" descr="W:\iSpringSolutions\03_Marketing\Web\logo\ispring_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5463" y="188913"/>
            <a:ext cx="2017712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コンテンツ プレースホルダ 2"/>
          <p:cNvSpPr txBox="1">
            <a:spLocks/>
          </p:cNvSpPr>
          <p:nvPr/>
        </p:nvSpPr>
        <p:spPr>
          <a:xfrm>
            <a:off x="1042988" y="1916113"/>
            <a:ext cx="7058025" cy="1728787"/>
          </a:xfrm>
          <a:prstGeom prst="rect">
            <a:avLst/>
          </a:prstGeom>
        </p:spPr>
        <p:txBody>
          <a:bodyPr/>
          <a:lstStyle/>
          <a:p>
            <a:pPr marL="274320" indent="-2286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ja-JP" altLang="en-US" sz="2800" dirty="0">
                <a:latin typeface="+mn-ea"/>
                <a:ea typeface="+mn-ea"/>
              </a:rPr>
              <a:t>評価中のご質問、お見積り作成に関しては、</a:t>
            </a:r>
            <a:endParaRPr lang="en-US" altLang="ja-JP" sz="2800" dirty="0">
              <a:latin typeface="+mn-ea"/>
              <a:ea typeface="+mn-ea"/>
            </a:endParaRPr>
          </a:p>
          <a:p>
            <a:pPr marL="274320" indent="-2286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ja-JP" altLang="en-US" sz="2800" dirty="0">
                <a:latin typeface="+mn-ea"/>
                <a:ea typeface="+mn-ea"/>
              </a:rPr>
              <a:t>以下のお問い合わせフォームより</a:t>
            </a:r>
            <a:endParaRPr lang="en-US" altLang="ja-JP" sz="2800" dirty="0">
              <a:latin typeface="+mn-ea"/>
              <a:ea typeface="+mn-ea"/>
            </a:endParaRPr>
          </a:p>
          <a:p>
            <a:pPr marL="274320" indent="-2286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ja-JP" altLang="en-US" sz="2800" dirty="0">
                <a:latin typeface="+mn-ea"/>
                <a:ea typeface="+mn-ea"/>
              </a:rPr>
              <a:t>お気軽にご連絡ください。</a:t>
            </a:r>
            <a:r>
              <a:rPr lang="en-US" altLang="ja-JP" sz="2800" dirty="0">
                <a:latin typeface="+mn-ea"/>
                <a:ea typeface="+mn-ea"/>
              </a:rPr>
              <a:t> </a:t>
            </a:r>
            <a:endParaRPr lang="ja-JP" altLang="en-US" sz="2800" dirty="0">
              <a:latin typeface="+mn-ea"/>
              <a:ea typeface="+mn-ea"/>
            </a:endParaRPr>
          </a:p>
        </p:txBody>
      </p:sp>
      <p:sp>
        <p:nvSpPr>
          <p:cNvPr id="20" name="コンテンツ プレースホルダ 2"/>
          <p:cNvSpPr txBox="1">
            <a:spLocks/>
          </p:cNvSpPr>
          <p:nvPr/>
        </p:nvSpPr>
        <p:spPr>
          <a:xfrm>
            <a:off x="1187450" y="3716338"/>
            <a:ext cx="5400675" cy="720725"/>
          </a:xfrm>
          <a:prstGeom prst="rect">
            <a:avLst/>
          </a:prstGeom>
        </p:spPr>
        <p:txBody>
          <a:bodyPr/>
          <a:lstStyle/>
          <a:p>
            <a:pPr marL="274320" indent="-2286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en-US" altLang="ja-JP" sz="2800" u="sng" dirty="0">
                <a:ea typeface="ＭＳ Ｐゴシック" pitchFamily="50" charset="-128"/>
              </a:rPr>
              <a:t>http://www.xlsoft.com/jp/qa/</a:t>
            </a:r>
            <a:endParaRPr lang="ja-JP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</p:txBody>
      </p:sp>
      <p:pic>
        <p:nvPicPr>
          <p:cNvPr id="6150" name="Picture 2" descr="エクセルソフト株式会社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43663" y="5084763"/>
            <a:ext cx="2109787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0&quot; unique_id=&quot;10001&quot;&gt;&lt;/object&gt;&lt;/database&gt;"/>
  <p:tag name="MMPROD_NEXTUNIQUEID" val="10009"/>
  <p:tag name="GENSWF_MOVIE_ONCLICK_URL" val="http://"/>
  <p:tag name="GENSWF_MOVIE_ONCLICK_URL_TARGET" val="_self"/>
  <p:tag name="GENSWF_MOVIE_PRESENTATION_END_URL" val="http://"/>
  <p:tag name="GENSWF_MOVIE_PRESENTATION_END_URL_TARGET" val="_self"/>
  <p:tag name="FLASHSPRING_BG_AUDIO_DURATION_TAG" val="0.0000000"/>
  <p:tag name="FLASHSPRING_PRESENTATION_REFERENCES" val="W&#10;http://www.xlsoft.com/jp/qa/&#10;http://www.xlsoft.com/jp/qa/&#10;_blank&#10;|&#10;"/>
  <p:tag name="ISPRING_ULTRA_SCORM_COURSE_ID" val="E7F0D882-E147-40C8-8593-8759EC9C55B7"/>
  <p:tag name="ISPRING_SCORM_RATE_SLIDES" val="1"/>
  <p:tag name="ISPRING_SCORM_RATE_QUIZZES" val="0"/>
  <p:tag name="ISPRING_SCORM_PASSING_SCORE" val="100.0000000000"/>
  <p:tag name="ISPRINGONLINEFOLDERID" val="0"/>
  <p:tag name="ISPRINGONLINEFOLDERPATH" val="Content List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RESOURCE_FOLDER" val="T:\www.xlsoft.com\html\jp\products\ispring\guide\sample_ispringpro\"/>
  <p:tag name="ISPRING_PRESENTATION_PATH" val="T:\www.xlsoft.com\html\jp\products\ispring\guide\sample_ispringpro.pptx"/>
  <p:tag name="ISPRING_UUID" val="{B11EE7D6-707D-46C0-9AB4-425A11889E0D}"/>
  <p:tag name="ISPRING_PRESENTATION_INFO" val="&lt;?xml version=&quot;1.0&quot; encoding=&quot;UTF-8&quot; standalone=&quot;no&quot; ?&gt;&#10;&lt;presentation&gt;&#10;&#10;  &lt;slides&gt;&#10;    &lt;slide duration=&quot;5000&quot; id=&quot;{65B2DD69-8F77-4FD9-8973-FF389FD41E8E}&quot; pptId=&quot;256&quot; transitionDuration=&quot;0&quot;/&gt;&#10;    &lt;slide duration=&quot;8254&quot; id=&quot;{55E2EA90-0FBF-4478-9FD8-235179968BEE}&quot; pptId=&quot;259&quot; transitionDuration=&quot;500&quot;/&gt;&#10;    &lt;slide duration=&quot;5001&quot; id=&quot;{B5F1C30A-828F-4325-832F-09BB026F0517}&quot; pptId=&quot;257&quot; transitionDuration=&quot;500&quot;/&gt;&#10;    &lt;slide duration=&quot;7290&quot; id=&quot;{D694C247-4A67-4CC6-A554-78021C1EF69C}&quot; pptId=&quot;258&quot; transitionDuration=&quot;0&quot;/&gt;&#10;    &lt;slide duration=&quot;5000&quot; id=&quot;{386E2D20-B4B2-4130-80AB-0972B6158E90}&quot; pptId=&quot;261&quot; transitionDuration=&quot;500&quot;/&gt;&#10;  &lt;/slides&gt;&#10;&#10;&lt;/presentation&gt;&#10;"/>
  <p:tag name="ISPRING_RESOURCE_PATHS_HASH_2" val="e156ddff9b545924ce621c4b786a7aa3b035b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  <p:tag name="GENSWF_ADVANCE_TIME" val="5"/>
  <p:tag name="ISPRING_CUSTOM_TIMING_USED" val="1"/>
  <p:tag name="ISPRING_SLIDE_ID" val="{65B2DD69-8F77-4FD9-8973-FF389FD41E8E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  <p:tag name="ISPRING_CUSTOM_TIMING_USED" val="1"/>
  <p:tag name="ISPRING_SLIDE_ID" val="{55E2EA90-0FBF-4478-9FD8-235179968BEE}"/>
  <p:tag name="GENSWF_ADVANCE_TIME" val="8.254"/>
  <p:tag name="TIMING" val="|0.001|0.5|0.5|0.5|0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  <p:tag name="GENSWF_ADVANCE_TIME" val="5.001"/>
  <p:tag name="TIMING" val="|0.001|0.5|2|0.5"/>
  <p:tag name="ISPRING_CUSTOM_TIMING_USED" val="1"/>
  <p:tag name="ISPRING_SLIDE_ID" val="{B5F1C30A-828F-4325-832F-09BB026F0517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TITLE" val="音声や音楽、映像の挿入も可能"/>
  <p:tag name="ISPRING_SLIDE_INDENT_LEVEL" val="0"/>
  <p:tag name="ISPRING_AUDIO_BITRATE" val="0"/>
  <p:tag name="ISPRING_RESOURCE_AUDIO" val="95197310.wav"/>
  <p:tag name="ISPRING_AUDIO_FULL_PATH" val="C:\Users\yurio\Desktop\ispringpro\audio\95197310.wav"/>
  <p:tag name="ISPRING_AUDIO_RELATIVE_PATH" val="ispringpro\audio\95197310.wav"/>
  <p:tag name="ISPRING_CUSTOM_TIMING_USED" val="1"/>
  <p:tag name="GENSWF_ADVANCE_TIME" val="7.29"/>
  <p:tag name="TIMING" val="|2.3|1.4|1.4"/>
  <p:tag name="ISPRING_SLIDE_ID" val="{D694C247-4A67-4CC6-A554-78021C1EF69C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  <p:tag name="GENSWF_ADVANCE_TIME" val="5"/>
  <p:tag name="ISPRING_CUSTOM_TIMING_USED" val="1"/>
  <p:tag name="ISPRING_SLIDE_ID" val="{386E2D20-B4B2-4130-80AB-0972B6158E90}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691</TotalTime>
  <Words>116</Words>
  <Application>Microsoft Office PowerPoint</Application>
  <PresentationFormat>画面に合わせる (4:3)</PresentationFormat>
  <Paragraphs>27</Paragraphs>
  <Slides>5</Slides>
  <Notes>5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テーマ</vt:lpstr>
      <vt:lpstr>iSpring Pro 7</vt:lpstr>
      <vt:lpstr>PPTX ファイルから Flash/HTML5 を作成</vt:lpstr>
      <vt:lpstr>アニメーション効果     画像切り替え効果に対応</vt:lpstr>
      <vt:lpstr>音声や映像を使用した表現豊かな  Flash/HTML5 を…</vt:lpstr>
      <vt:lpstr>お問い合わせ窓口</vt:lpstr>
    </vt:vector>
  </TitlesOfParts>
  <Company>XLsoft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quickstart</dc:title>
  <dc:creator>Yuri Ogata</dc:creator>
  <cp:lastModifiedBy>XLsoft</cp:lastModifiedBy>
  <cp:revision>63</cp:revision>
  <dcterms:created xsi:type="dcterms:W3CDTF">2010-08-10T18:03:32Z</dcterms:created>
  <dcterms:modified xsi:type="dcterms:W3CDTF">2013-04-18T01:44:01Z</dcterms:modified>
</cp:coreProperties>
</file>